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02" r:id="rId2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33CC33"/>
    <a:srgbClr val="FFFFFF"/>
    <a:srgbClr val="CCFFFF"/>
    <a:srgbClr val="4D4D4D"/>
    <a:srgbClr val="5F5F5F"/>
    <a:srgbClr val="66FF33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51" autoAdjust="0"/>
  </p:normalViewPr>
  <p:slideViewPr>
    <p:cSldViewPr showGuides="1">
      <p:cViewPr varScale="1">
        <p:scale>
          <a:sx n="108" d="100"/>
          <a:sy n="108" d="100"/>
        </p:scale>
        <p:origin x="67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1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2FA69E30-CA8D-4B2D-B5D1-9E9D7ADFDC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949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860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4713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3" rIns="91425" bIns="457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BD94CDD-FBA3-4569-9D12-79B3B3930A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1097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13FA9-93FA-4BB1-B0D1-75C608B8E1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275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C1F9E-8FD8-41D7-B80E-2E3186F6AC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470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0051" y="260351"/>
            <a:ext cx="2567516" cy="648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83267" y="260351"/>
            <a:ext cx="7503584" cy="648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B3FF1-4615-4264-B74C-2B74A883F2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067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6BE20-9524-4276-B097-A5D71A33B0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866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77F10-B819-4CD4-9EAF-B692026562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722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3267" y="1268413"/>
            <a:ext cx="5035551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018" y="1268413"/>
            <a:ext cx="5035549" cy="5473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F038C-F982-410F-AF97-404B9B61F5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313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D7927-50C6-4BB0-8355-F34E005C03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28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E3948-FEAD-4BE0-A05F-2BBACC37C7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0850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A2146-026E-4984-853D-D3EB2125A6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589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F528E-45D7-4213-8ADE-29C539476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977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50AFF-986F-4014-ADF2-FAD01893EC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335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gray">
          <a:xfrm>
            <a:off x="334434" y="1052513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sz="2400"/>
          </a:p>
        </p:txBody>
      </p: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678518" y="260350"/>
            <a:ext cx="969856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83267" y="1268413"/>
            <a:ext cx="1027430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19251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46651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9384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B220C883-A130-4D06-A9B9-9F62D5894C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2" name="Picture 14" descr="ITS Asia Pacific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0535" y="188913"/>
            <a:ext cx="90739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0B6C27D-FBDB-46B4-8D50-7C9CFF78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A2146-026E-4984-853D-D3EB2125A68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E2BD1BE-24AF-43FB-885D-8CB510C4D138}"/>
              </a:ext>
            </a:extLst>
          </p:cNvPr>
          <p:cNvSpPr txBox="1"/>
          <p:nvPr/>
        </p:nvSpPr>
        <p:spPr>
          <a:xfrm>
            <a:off x="2844790" y="448066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2025WC Host City Bidding Schedule</a:t>
            </a:r>
            <a:endParaRPr kumimoji="1" lang="ja-JP" altLang="en-US" sz="32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ABD07C4-170C-4B13-BE0B-A2ED68D46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204937"/>
              </p:ext>
            </p:extLst>
          </p:nvPr>
        </p:nvGraphicFramePr>
        <p:xfrm>
          <a:off x="398490" y="1196752"/>
          <a:ext cx="11449269" cy="486568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80713">
                  <a:extLst>
                    <a:ext uri="{9D8B030D-6E8A-4147-A177-3AD203B41FA5}">
                      <a16:colId xmlns:a16="http://schemas.microsoft.com/office/drawing/2014/main" val="1144242619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1060063537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2212491631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21226880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3769164378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3156740342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2587196146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315784859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375930225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3595998783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1326658017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3320934300"/>
                    </a:ext>
                  </a:extLst>
                </a:gridCol>
                <a:gridCol w="880713">
                  <a:extLst>
                    <a:ext uri="{9D8B030D-6E8A-4147-A177-3AD203B41FA5}">
                      <a16:colId xmlns:a16="http://schemas.microsoft.com/office/drawing/2014/main" val="384306588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N-12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N-11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N-10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N-9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N-8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N-7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N-6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N-5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N-4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N-3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N-2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N-1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</a:t>
                      </a:r>
                      <a:endParaRPr kumimoji="1" lang="ja-JP" altLang="en-US" b="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38133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Oct.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2019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Nov.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2019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Dec.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2019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Jan.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Feb.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Mar.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Apr.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Jul.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Aug.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Sep.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Oct.</a:t>
                      </a:r>
                    </a:p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kumimoji="1" lang="ja-JP" altLang="en-US"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591295"/>
                  </a:ext>
                </a:extLst>
              </a:tr>
              <a:tr h="77151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     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▼</a:t>
                      </a:r>
                      <a:endParaRPr kumimoji="1" lang="ja-JP" alt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▼</a:t>
                      </a:r>
                      <a:endParaRPr kumimoji="1" lang="ja-JP" alt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33399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▼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341231"/>
                  </a:ext>
                </a:extLst>
              </a:tr>
              <a:tr h="77151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450244"/>
                  </a:ext>
                </a:extLst>
              </a:tr>
              <a:tr h="77151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822378"/>
                  </a:ext>
                </a:extLst>
              </a:tr>
              <a:tr h="77151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550634"/>
                  </a:ext>
                </a:extLst>
              </a:tr>
              <a:tr h="77151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069210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4AEA1C1-BB32-45F9-B072-3EC8DBB13410}"/>
              </a:ext>
            </a:extLst>
          </p:cNvPr>
          <p:cNvSpPr txBox="1"/>
          <p:nvPr/>
        </p:nvSpPr>
        <p:spPr>
          <a:xfrm>
            <a:off x="794042" y="2359727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A53915-1870-4E63-9339-EEE5968D2AB3}"/>
              </a:ext>
            </a:extLst>
          </p:cNvPr>
          <p:cNvSpPr txBox="1"/>
          <p:nvPr/>
        </p:nvSpPr>
        <p:spPr>
          <a:xfrm>
            <a:off x="6649376" y="2369202"/>
            <a:ext cx="442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75A26C2-FA66-4B14-922A-F6496ED50058}"/>
              </a:ext>
            </a:extLst>
          </p:cNvPr>
          <p:cNvSpPr txBox="1"/>
          <p:nvPr/>
        </p:nvSpPr>
        <p:spPr>
          <a:xfrm>
            <a:off x="10298114" y="236510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4D7DBB-7AA6-4220-BAF8-C1E5FD1C143D}"/>
              </a:ext>
            </a:extLst>
          </p:cNvPr>
          <p:cNvSpPr txBox="1"/>
          <p:nvPr/>
        </p:nvSpPr>
        <p:spPr>
          <a:xfrm>
            <a:off x="11025092" y="236605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kumimoji="1" lang="ja-JP" altLang="en-US" sz="16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5033720-6F2A-4A6E-8BF1-D3521E5477B5}"/>
              </a:ext>
            </a:extLst>
          </p:cNvPr>
          <p:cNvSpPr txBox="1"/>
          <p:nvPr/>
        </p:nvSpPr>
        <p:spPr>
          <a:xfrm>
            <a:off x="204167" y="2574590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Announcement of</a:t>
            </a:r>
          </a:p>
          <a:p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Bidding Schedule</a:t>
            </a:r>
          </a:p>
          <a:p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(@Singapore)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52DBD20-EE2F-4532-8E29-E218B0F5D6AD}"/>
              </a:ext>
            </a:extLst>
          </p:cNvPr>
          <p:cNvSpPr txBox="1"/>
          <p:nvPr/>
        </p:nvSpPr>
        <p:spPr>
          <a:xfrm>
            <a:off x="5448913" y="2618978"/>
            <a:ext cx="2971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Notification on the result of “Committee’s Inspection” 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5F6BCE5-9BA6-4118-8EE7-B6CF3E5F8499}"/>
              </a:ext>
            </a:extLst>
          </p:cNvPr>
          <p:cNvSpPr txBox="1"/>
          <p:nvPr/>
        </p:nvSpPr>
        <p:spPr>
          <a:xfrm>
            <a:off x="8465360" y="2627854"/>
            <a:ext cx="2504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Submit City Introduction</a:t>
            </a:r>
          </a:p>
          <a:p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Pack (10 pages max.</a:t>
            </a:r>
          </a:p>
          <a:p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Pdf format) to Secretariat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849436-DCAD-42DD-81F9-C372BAEB2F9B}"/>
              </a:ext>
            </a:extLst>
          </p:cNvPr>
          <p:cNvSpPr txBox="1"/>
          <p:nvPr/>
        </p:nvSpPr>
        <p:spPr>
          <a:xfrm>
            <a:off x="10889953" y="2642833"/>
            <a:ext cx="1313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Voting Mtg</a:t>
            </a:r>
          </a:p>
          <a:p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@LA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0D4712B-46FE-4179-BBA8-D515C81DA22E}"/>
              </a:ext>
            </a:extLst>
          </p:cNvPr>
          <p:cNvCxnSpPr/>
          <p:nvPr/>
        </p:nvCxnSpPr>
        <p:spPr bwMode="auto">
          <a:xfrm>
            <a:off x="1055440" y="3717032"/>
            <a:ext cx="37444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1361296-62A4-4AD5-8AE2-4A283EAF5A91}"/>
              </a:ext>
            </a:extLst>
          </p:cNvPr>
          <p:cNvSpPr txBox="1"/>
          <p:nvPr/>
        </p:nvSpPr>
        <p:spPr>
          <a:xfrm>
            <a:off x="1029794" y="3755499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period with self assessment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237974C-F13F-434D-8113-397362D472D0}"/>
              </a:ext>
            </a:extLst>
          </p:cNvPr>
          <p:cNvCxnSpPr/>
          <p:nvPr/>
        </p:nvCxnSpPr>
        <p:spPr bwMode="auto">
          <a:xfrm>
            <a:off x="4799856" y="4509120"/>
            <a:ext cx="18495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C51C79-5C41-4035-B24E-F6325269048D}"/>
              </a:ext>
            </a:extLst>
          </p:cNvPr>
          <p:cNvSpPr txBox="1"/>
          <p:nvPr/>
        </p:nvSpPr>
        <p:spPr>
          <a:xfrm>
            <a:off x="3464258" y="4563372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Site Check and Evaluation of Required Items</a:t>
            </a:r>
          </a:p>
          <a:p>
            <a:r>
              <a:rPr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(Committee’s Inspection)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524693F-8317-4E26-B7CE-BFFB7464BB4D}"/>
              </a:ext>
            </a:extLst>
          </p:cNvPr>
          <p:cNvCxnSpPr/>
          <p:nvPr/>
        </p:nvCxnSpPr>
        <p:spPr bwMode="auto">
          <a:xfrm>
            <a:off x="6888088" y="5301208"/>
            <a:ext cx="36724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7758A90-D1A4-4AD3-A486-86D658020B18}"/>
              </a:ext>
            </a:extLst>
          </p:cNvPr>
          <p:cNvSpPr txBox="1"/>
          <p:nvPr/>
        </p:nvSpPr>
        <p:spPr>
          <a:xfrm>
            <a:off x="6852576" y="5326736"/>
            <a:ext cx="3842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Candidates prepare presentation slides</a:t>
            </a:r>
            <a:endParaRPr kumimoji="1" lang="ja-JP" altLang="en-US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16FF0C28-3B74-4258-B7B5-9443DCA5E495}"/>
              </a:ext>
            </a:extLst>
          </p:cNvPr>
          <p:cNvCxnSpPr/>
          <p:nvPr/>
        </p:nvCxnSpPr>
        <p:spPr bwMode="auto">
          <a:xfrm>
            <a:off x="5303912" y="6165304"/>
            <a:ext cx="2880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8E9E914-7C76-4B3D-9972-BC4828F21ACE}"/>
              </a:ext>
            </a:extLst>
          </p:cNvPr>
          <p:cNvSpPr txBox="1"/>
          <p:nvPr/>
        </p:nvSpPr>
        <p:spPr>
          <a:xfrm>
            <a:off x="5015880" y="6165304"/>
            <a:ext cx="1633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APPC 3/16</a:t>
            </a:r>
          </a:p>
          <a:p>
            <a:r>
              <a:rPr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IPC     3/17-19</a:t>
            </a:r>
            <a:r>
              <a:rPr kumimoji="1" lang="en-US" altLang="ja-JP" sz="1400" dirty="0">
                <a:latin typeface="Calibri" panose="020F0502020204030204" pitchFamily="34" charset="0"/>
                <a:cs typeface="Calibri" panose="020F0502020204030204" pitchFamily="34" charset="0"/>
              </a:rPr>
              <a:t>@LA</a:t>
            </a:r>
            <a:endParaRPr kumimoji="1" lang="ja-JP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B2479F6-97CA-47B4-9B12-32E1AE9FA87B}"/>
              </a:ext>
            </a:extLst>
          </p:cNvPr>
          <p:cNvSpPr txBox="1"/>
          <p:nvPr/>
        </p:nvSpPr>
        <p:spPr>
          <a:xfrm>
            <a:off x="7097208" y="6023257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明朝" panose="02020400000000000000" pitchFamily="18" charset="-128"/>
                <a:ea typeface="游明朝" panose="02020400000000000000" pitchFamily="18" charset="-128"/>
              </a:rPr>
              <a:t>         ◆</a:t>
            </a:r>
            <a:endParaRPr kumimoji="1" lang="en-US" altLang="ja-JP" sz="14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r>
              <a:rPr lang="en-US" altLang="ja-JP" sz="1400" dirty="0"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WCBOD 6/8-9</a:t>
            </a:r>
          </a:p>
          <a:p>
            <a:r>
              <a:rPr lang="en-US" altLang="ja-JP" sz="1400" dirty="0">
                <a:latin typeface="Calibri" panose="020F0502020204030204" pitchFamily="34" charset="0"/>
                <a:ea typeface="游明朝" panose="02020400000000000000" pitchFamily="18" charset="-128"/>
                <a:cs typeface="Calibri" panose="020F0502020204030204" pitchFamily="34" charset="0"/>
              </a:rPr>
              <a:t>@Hamburg</a:t>
            </a:r>
            <a:endParaRPr kumimoji="1" lang="ja-JP" alt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E54107E-DF9A-4169-B536-42EB8B9E286A}"/>
              </a:ext>
            </a:extLst>
          </p:cNvPr>
          <p:cNvSpPr txBox="1"/>
          <p:nvPr/>
        </p:nvSpPr>
        <p:spPr>
          <a:xfrm>
            <a:off x="9611569" y="170884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 8-4</a:t>
            </a:r>
            <a:endParaRPr kumimoji="1" lang="ja-JP" altLang="en-US" sz="140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850178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8278</TotalTime>
  <Words>136</Words>
  <Application>Microsoft Office PowerPoint</Application>
  <PresentationFormat>ワイド画面</PresentationFormat>
  <Paragraphs>68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游明朝</vt:lpstr>
      <vt:lpstr>Arial</vt:lpstr>
      <vt:lpstr>Calibri</vt:lpstr>
      <vt:lpstr>Tahoma</vt:lpstr>
      <vt:lpstr>Wingdings</vt:lpstr>
      <vt:lpstr>Blends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k-sakamoto</dc:creator>
  <cp:lastModifiedBy>世木 隆明</cp:lastModifiedBy>
  <cp:revision>1548</cp:revision>
  <cp:lastPrinted>2019-10-15T03:14:08Z</cp:lastPrinted>
  <dcterms:created xsi:type="dcterms:W3CDTF">2009-06-25T00:18:13Z</dcterms:created>
  <dcterms:modified xsi:type="dcterms:W3CDTF">2019-11-05T06:44:07Z</dcterms:modified>
</cp:coreProperties>
</file>